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78" r:id="rId4"/>
    <p:sldId id="271" r:id="rId5"/>
    <p:sldId id="285" r:id="rId6"/>
    <p:sldId id="270" r:id="rId7"/>
    <p:sldId id="265" r:id="rId8"/>
    <p:sldId id="272" r:id="rId9"/>
    <p:sldId id="273" r:id="rId10"/>
    <p:sldId id="283" r:id="rId11"/>
    <p:sldId id="284" r:id="rId12"/>
    <p:sldId id="267" r:id="rId13"/>
    <p:sldId id="286" r:id="rId14"/>
    <p:sldId id="275" r:id="rId15"/>
    <p:sldId id="269" r:id="rId16"/>
    <p:sldId id="274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высшее педагогическое</c:v>
                </c:pt>
                <c:pt idx="1">
                  <c:v>среднее специальное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ru-RU"/>
          </a:p>
        </c:txPr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03E47-A7EE-4D39-96F8-D0C9FD8FE7F9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6F4CC-3280-471B-8181-F884E15D8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493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6F4CC-3280-471B-8181-F884E15D800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091-58E0-44DB-BF9A-CD9B23D8A079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4E56-EA6B-4A31-A7C6-9982511F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091-58E0-44DB-BF9A-CD9B23D8A079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4E56-EA6B-4A31-A7C6-9982511F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091-58E0-44DB-BF9A-CD9B23D8A079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4E56-EA6B-4A31-A7C6-9982511F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091-58E0-44DB-BF9A-CD9B23D8A079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4E56-EA6B-4A31-A7C6-9982511F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091-58E0-44DB-BF9A-CD9B23D8A079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4E56-EA6B-4A31-A7C6-9982511F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091-58E0-44DB-BF9A-CD9B23D8A079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4E56-EA6B-4A31-A7C6-9982511F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091-58E0-44DB-BF9A-CD9B23D8A079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4E56-EA6B-4A31-A7C6-9982511F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091-58E0-44DB-BF9A-CD9B23D8A079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4E56-EA6B-4A31-A7C6-9982511F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091-58E0-44DB-BF9A-CD9B23D8A079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4E56-EA6B-4A31-A7C6-9982511F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091-58E0-44DB-BF9A-CD9B23D8A079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4E56-EA6B-4A31-A7C6-9982511F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091-58E0-44DB-BF9A-CD9B23D8A079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4E56-EA6B-4A31-A7C6-9982511F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6091-58E0-44DB-BF9A-CD9B23D8A079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F4E56-EA6B-4A31-A7C6-9982511F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Модель комплексного психолого-медико-педагогического сопровождения детей с ОВЗ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424936" cy="182881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Муниципального бюджетного дошкольного образовательного учреждения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«Детский сад № 5 «Аленка» комбинированного вида»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2014г.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42852"/>
            <a:ext cx="8429684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КРР учителя-дефектолога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с детьми с Н/З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Индивидуальные занятия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Подгрупповые занятия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с детьми с ОДА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индивидуальные занятия по развитию познавательной деятельности (</a:t>
            </a:r>
            <a:r>
              <a:rPr lang="ru-RU" sz="1600" dirty="0" err="1" smtClean="0">
                <a:solidFill>
                  <a:schemeClr val="tx1"/>
                </a:solidFill>
              </a:rPr>
              <a:t>сенсорика</a:t>
            </a:r>
            <a:r>
              <a:rPr lang="ru-RU" sz="1600" dirty="0" smtClean="0">
                <a:solidFill>
                  <a:schemeClr val="tx1"/>
                </a:solidFill>
              </a:rPr>
              <a:t>,  ориентировка, социально-бытовая ориентировка)</a:t>
            </a:r>
          </a:p>
        </p:txBody>
      </p:sp>
      <p:pic>
        <p:nvPicPr>
          <p:cNvPr id="3074" name="Picture 2" descr="C:\Users\Администратор\Desktop\SL380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785818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214290"/>
            <a:ext cx="7072362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Педагог-психолог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Фронтальные и подгрупповые занятия по развитию психических процессов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Индивидуальные занятия  в сенсорной комнате по снятию эмоционального напряжения             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3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49" y="1857364"/>
            <a:ext cx="7572428" cy="455129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                                  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28604"/>
            <a:ext cx="5572164" cy="1057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Реализация: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образовательной программы МБДОУ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календарно-тематического плана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ИКРП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1643050"/>
            <a:ext cx="2786082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КРР с детьми с нарушением ОДА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Развитие мелкой и общей моторики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Развитие координации движения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Развитие артикуляционного аппарата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Расширение словаря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643050"/>
            <a:ext cx="2857520" cy="24363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КРР с детьми с нарушением зрения 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 повышению остроты зрения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Развитие зрительного восприятия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Развитие ориентировочных навыков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Развитие социально бытовой ориентировки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Развитие мелкой моторики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Развитие зрительных мышц глаза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1643050"/>
            <a:ext cx="2428892" cy="19288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Объединение детей с ОВЗ и нормально развивающихся сверстников через: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Кружковую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Традиционные события</a:t>
            </a:r>
          </a:p>
          <a:p>
            <a:endParaRPr lang="ru-RU" sz="1400" dirty="0" smtClean="0"/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0"/>
            <a:ext cx="2276492" cy="347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Воспитатели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ФОТО\конкурс чтецов ДОУ 2013\IMG_2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857628"/>
            <a:ext cx="2714644" cy="2786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дминистратор\Desktop\Новая папка\SL38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929066"/>
            <a:ext cx="2857552" cy="2678925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esktop\Новая папка\SL380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2120066" cy="251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ФОТО\детская презентация по ПДД\SL380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8" y="116632"/>
            <a:ext cx="4104455" cy="3078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ФОТО\Фото Марафон здоровья\Копия P1130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1"/>
            <a:ext cx="4176464" cy="3078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5852" y="321468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Совместные мероприятия детей </a:t>
            </a:r>
            <a:r>
              <a:rPr lang="ru-RU" b="1" dirty="0" err="1" smtClean="0"/>
              <a:t>общеразвивающих</a:t>
            </a:r>
            <a:r>
              <a:rPr lang="ru-RU" b="1" dirty="0" smtClean="0"/>
              <a:t> групп </a:t>
            </a:r>
          </a:p>
          <a:p>
            <a:pPr algn="ctr"/>
            <a:r>
              <a:rPr lang="ru-RU" b="1" dirty="0" smtClean="0"/>
              <a:t>и групп компенсирующей направленности</a:t>
            </a:r>
            <a:endParaRPr lang="ru-RU" b="1" dirty="0"/>
          </a:p>
        </p:txBody>
      </p:sp>
      <p:pic>
        <p:nvPicPr>
          <p:cNvPr id="8" name="Picture 5" descr="C:\ФОТО\концерт 2014\IMG_1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22718"/>
            <a:ext cx="4113267" cy="2754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ФОТО\конкурс чтецов ДОУ 2013\IMG_21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0782" y="4003727"/>
            <a:ext cx="2882995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285728"/>
            <a:ext cx="300039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Медицинские работники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282" y="1394727"/>
            <a:ext cx="4095965" cy="2466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Медсестры - </a:t>
            </a:r>
            <a:r>
              <a:rPr lang="ru-RU" sz="1400" b="1" dirty="0" err="1" smtClean="0">
                <a:solidFill>
                  <a:schemeClr val="tx1"/>
                </a:solidFill>
              </a:rPr>
              <a:t>ортоптистки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err="1" smtClean="0">
                <a:solidFill>
                  <a:schemeClr val="tx1"/>
                </a:solidFill>
              </a:rPr>
              <a:t>ортоптическое</a:t>
            </a:r>
            <a:r>
              <a:rPr lang="ru-RU" sz="1400" dirty="0" smtClean="0">
                <a:solidFill>
                  <a:schemeClr val="tx1"/>
                </a:solidFill>
              </a:rPr>
              <a:t>  лечение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плеоптическое</a:t>
            </a:r>
            <a:r>
              <a:rPr lang="ru-RU" sz="1400" dirty="0" smtClean="0">
                <a:solidFill>
                  <a:schemeClr val="tx1"/>
                </a:solidFill>
              </a:rPr>
              <a:t>  лечение (</a:t>
            </a:r>
            <a:r>
              <a:rPr lang="ru-RU" sz="1400" dirty="0" err="1" smtClean="0">
                <a:solidFill>
                  <a:schemeClr val="tx1"/>
                </a:solidFill>
              </a:rPr>
              <a:t>макулатестер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макулостиммулятор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поттернстимулятор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синоптофор</a:t>
            </a:r>
            <a:r>
              <a:rPr lang="ru-RU" sz="1400" dirty="0" smtClean="0">
                <a:solidFill>
                  <a:schemeClr val="tx1"/>
                </a:solidFill>
              </a:rPr>
              <a:t> ).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стимуляция хуже видящего глаза путем </a:t>
            </a:r>
            <a:r>
              <a:rPr lang="ru-RU" sz="1400" dirty="0" err="1" smtClean="0">
                <a:solidFill>
                  <a:schemeClr val="tx1"/>
                </a:solidFill>
              </a:rPr>
              <a:t>оклюзии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Медсестра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Скрининг –обследования антропометрических показателей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пропорциональности развития тела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648" y="823309"/>
            <a:ext cx="4073599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 детьми с ОВЗ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857232"/>
            <a:ext cx="350046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Взаимодействие с педагогами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1394727"/>
            <a:ext cx="3500462" cy="2360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Медсестры - </a:t>
            </a:r>
            <a:r>
              <a:rPr lang="ru-RU" sz="1400" b="1" dirty="0" err="1" smtClean="0">
                <a:solidFill>
                  <a:schemeClr val="tx1"/>
                </a:solidFill>
              </a:rPr>
              <a:t>ортоптистки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рекомендации по зрительной нагрузке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рекомендации по организации индивидуальной КРР с детьми с Н/З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Медсестра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формирует списки детей по группам здоровья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дает рекомендации по физической нагрузке детей</a:t>
            </a:r>
          </a:p>
        </p:txBody>
      </p:sp>
      <p:pic>
        <p:nvPicPr>
          <p:cNvPr id="10" name="Picture 20" descr="0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14" y="4005064"/>
            <a:ext cx="2997547" cy="271008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7" descr="IMG_85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4794" y="3861048"/>
            <a:ext cx="2191915" cy="271122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       </a:t>
            </a:r>
            <a:r>
              <a:rPr lang="ru-RU" sz="2200" b="1" dirty="0" smtClean="0"/>
              <a:t>Рефлексивный этап </a:t>
            </a:r>
            <a:br>
              <a:rPr lang="ru-RU" sz="2200" b="1" dirty="0" smtClean="0"/>
            </a:br>
            <a:r>
              <a:rPr lang="ru-RU" sz="2200" b="1" dirty="0"/>
              <a:t>З</a:t>
            </a:r>
            <a:r>
              <a:rPr lang="ru-RU" sz="2200" b="1" dirty="0" smtClean="0"/>
              <a:t>адача: </a:t>
            </a:r>
            <a:r>
              <a:rPr lang="ru-RU" sz="2200" dirty="0" smtClean="0"/>
              <a:t>проанализировать реализацию ИКРП, определить дальнейшее сопровождение ребенка  с ОВЗ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18708478"/>
              </p:ext>
            </p:extLst>
          </p:nvPr>
        </p:nvGraphicFramePr>
        <p:xfrm>
          <a:off x="457200" y="1600200"/>
          <a:ext cx="82296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0354"/>
                <a:gridCol w="5329246"/>
              </a:tblGrid>
              <a:tr h="370840">
                <a:tc>
                  <a:txBody>
                    <a:bodyPr/>
                    <a:lstStyle/>
                    <a:p>
                      <a:endParaRPr lang="ru-RU" sz="2000" b="1" baseline="0" dirty="0" smtClean="0"/>
                    </a:p>
                    <a:p>
                      <a:r>
                        <a:rPr lang="ru-RU" sz="2000" b="1" baseline="0" dirty="0" smtClean="0"/>
                        <a:t>Участники сопровождения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/>
                        <a:t> </a:t>
                      </a:r>
                    </a:p>
                    <a:p>
                      <a:r>
                        <a:rPr lang="ru-RU" sz="2000" b="1" baseline="0" dirty="0" smtClean="0"/>
                        <a:t>Деятельность участников сопровождения</a:t>
                      </a:r>
                      <a:endParaRPr lang="ru-RU" sz="20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ПМПк</a:t>
                      </a:r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/>
                        <a:t>Промежуточная и итоговая диагностика</a:t>
                      </a:r>
                    </a:p>
                    <a:p>
                      <a:r>
                        <a:rPr lang="ru-RU" sz="2000" dirty="0" smtClean="0"/>
                        <a:t>Вынесение коллегиального заключения</a:t>
                      </a:r>
                    </a:p>
                    <a:p>
                      <a:r>
                        <a:rPr lang="ru-RU" sz="2000" baseline="0" dirty="0" smtClean="0"/>
                        <a:t>Корректировка ИКРП по необходимости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Воспитатели 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4643446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/>
              <a:t>Результат: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dirty="0" smtClean="0"/>
              <a:t>100% детей с ОВЗ охвачены комплексным </a:t>
            </a:r>
            <a:r>
              <a:rPr lang="ru-RU" dirty="0" err="1" smtClean="0"/>
              <a:t>психолого</a:t>
            </a:r>
            <a:r>
              <a:rPr lang="ru-RU" dirty="0" smtClean="0"/>
              <a:t> - </a:t>
            </a:r>
            <a:r>
              <a:rPr lang="ru-RU" dirty="0" err="1" smtClean="0"/>
              <a:t>медико</a:t>
            </a:r>
            <a:r>
              <a:rPr lang="ru-RU" dirty="0" smtClean="0"/>
              <a:t>- педагогическим сопровождением;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 у 100% детей с нарушением зрения наблюдается положительная динамика в развитии;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 улучшение и выздоровление зрения  за период с 2011-2013 г.г. составляет  92% выздоровление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Консультативно - просветительская работа </a:t>
            </a:r>
            <a:br>
              <a:rPr lang="ru-RU" sz="2200" b="1" dirty="0" smtClean="0"/>
            </a:br>
            <a:r>
              <a:rPr lang="ru-RU" sz="2200" b="1" dirty="0" smtClean="0"/>
              <a:t>специалистов </a:t>
            </a:r>
            <a:r>
              <a:rPr lang="ru-RU" sz="2200" b="1" dirty="0" err="1" smtClean="0"/>
              <a:t>ПМПк</a:t>
            </a:r>
            <a:endParaRPr lang="ru-RU" sz="2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714356"/>
            <a:ext cx="212884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Педагоги групп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285860"/>
            <a:ext cx="407196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семинары – практикумы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индивидуальные консультации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650790"/>
            <a:ext cx="207170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Родители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142984"/>
            <a:ext cx="4143404" cy="3294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индивидуальные консультации по результатам диагностики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индивидуальные консультации в форме мастер-классов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устные педагогические журналы «Советы специалистов»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родительские собрания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детско-родительский клуб «</a:t>
            </a:r>
            <a:r>
              <a:rPr lang="ru-RU" dirty="0" err="1" smtClean="0">
                <a:solidFill>
                  <a:schemeClr val="tx1"/>
                </a:solidFill>
              </a:rPr>
              <a:t>Речецветик</a:t>
            </a:r>
            <a:r>
              <a:rPr lang="ru-RU" dirty="0" smtClean="0">
                <a:solidFill>
                  <a:schemeClr val="tx1"/>
                </a:solidFill>
              </a:rPr>
              <a:t>» для детей младшего дошкольного возраста с тяжелыми нарушениями речи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509120"/>
            <a:ext cx="8715436" cy="22060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Р</a:t>
            </a:r>
            <a:r>
              <a:rPr lang="ru-RU" sz="1600" b="1" dirty="0" smtClean="0">
                <a:solidFill>
                  <a:schemeClr val="tx1"/>
                </a:solidFill>
              </a:rPr>
              <a:t>езультат: </a:t>
            </a:r>
            <a:r>
              <a:rPr lang="ru-RU" sz="1600" dirty="0" smtClean="0">
                <a:solidFill>
                  <a:schemeClr val="tx1"/>
                </a:solidFill>
              </a:rPr>
              <a:t>100% педагогов применяют </a:t>
            </a:r>
            <a:r>
              <a:rPr lang="ru-RU" sz="1600" dirty="0" smtClean="0">
                <a:solidFill>
                  <a:schemeClr val="tx1"/>
                </a:solidFill>
              </a:rPr>
              <a:t>технологии </a:t>
            </a:r>
            <a:r>
              <a:rPr lang="ru-RU" sz="1600" dirty="0" smtClean="0">
                <a:solidFill>
                  <a:schemeClr val="tx1"/>
                </a:solidFill>
              </a:rPr>
              <a:t>Клюевой Н.М. «Корригирующая гимнастика для детей с нарушениями ОДА»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и Титовой «Справа - слева» по формированию пространственных представлений, </a:t>
            </a:r>
            <a:r>
              <a:rPr lang="ru-RU" sz="1600" dirty="0" smtClean="0">
                <a:solidFill>
                  <a:schemeClr val="tx1"/>
                </a:solidFill>
              </a:rPr>
              <a:t>методику </a:t>
            </a:r>
            <a:r>
              <a:rPr lang="ru-RU" sz="1600" dirty="0" smtClean="0">
                <a:solidFill>
                  <a:schemeClr val="tx1"/>
                </a:solidFill>
              </a:rPr>
              <a:t>Ремизовой по развитию мелкой моторики и </a:t>
            </a:r>
            <a:r>
              <a:rPr lang="ru-RU" sz="1600" dirty="0" err="1" smtClean="0">
                <a:solidFill>
                  <a:schemeClr val="tx1"/>
                </a:solidFill>
              </a:rPr>
              <a:t>графомоторных</a:t>
            </a:r>
            <a:r>
              <a:rPr lang="ru-RU" sz="1600" dirty="0" smtClean="0">
                <a:solidFill>
                  <a:schemeClr val="tx1"/>
                </a:solidFill>
              </a:rPr>
              <a:t> функций, используют в педагогической деятельности упражнения по повышению остроты зрения и зрительного восприятия  по методическим рекомендациям Л.П. Плаксиной; организуя НОД по ЗКР, применяют специальные комплексы артикуляционных гимнастик, </a:t>
            </a:r>
            <a:r>
              <a:rPr lang="ru-RU" sz="1600" dirty="0" err="1" smtClean="0">
                <a:solidFill>
                  <a:schemeClr val="tx1"/>
                </a:solidFill>
              </a:rPr>
              <a:t>логоритмические</a:t>
            </a:r>
            <a:r>
              <a:rPr lang="ru-RU" sz="1600" dirty="0" smtClean="0">
                <a:solidFill>
                  <a:schemeClr val="tx1"/>
                </a:solidFill>
              </a:rPr>
              <a:t> игры и упражнения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100% родителей включены в реализацию ИКРП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ФОТО\фото моторика ДОУ\SL38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3" y="2227376"/>
            <a:ext cx="3277027" cy="221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План управленческих действий по созданию специальных условий для организации психолого-педагогического сопровождения детей с ОВЗ 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0677020"/>
              </p:ext>
            </p:extLst>
          </p:nvPr>
        </p:nvGraphicFramePr>
        <p:xfrm>
          <a:off x="107504" y="1772816"/>
          <a:ext cx="8928992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160240"/>
                <a:gridCol w="3240360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  <a:defRPr/>
                      </a:pPr>
                      <a:r>
                        <a:rPr lang="ru-RU" dirty="0" smtClean="0"/>
                        <a:t>1.</a:t>
                      </a:r>
                      <a:r>
                        <a:rPr lang="ru-RU" sz="1800" b="1" dirty="0" smtClean="0"/>
                        <a:t> Нормативно-правовое и программно-методическое обеспечение</a:t>
                      </a:r>
                    </a:p>
                    <a:p>
                      <a:pPr>
                        <a:defRPr/>
                      </a:pPr>
                      <a:endParaRPr lang="ru-RU" sz="1800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1.Создать нормативно-правовую базу, обеспечивающую включение детей с нарушением зрения в дошкольное учреждение.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2.Создать банк программно-методического обеспечения для качественной реализации адаптированной образовательной программы для детей с нарушением зрения.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1. Заседания координационного совета: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 анализ нормативно -правовой базы по включению  детей с ОВЗ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дошкольное учреждение;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 анализ имеющегося программно-методического обеспечения для реализации АОП.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2. Издание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приказов: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 о корректировках Устава учреждения,  договора с родителями, положения о деятельности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ПМПк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, должностных инструкций работников и др.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 о создании рабочей группы по разработке адаптированной программы для детей с нарушением зрения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 нарушениями ОДА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3. Организация цикла заседаний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рабочей группы по разработке проекта АОП.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Наличие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a typeface="Times New Roman"/>
                          <a:cs typeface="Times New Roman"/>
                        </a:rPr>
                        <a:t>документов, регламентирующие деятельность МБДОУ по созданию условий  для качественного образования детей с нарушением зрения обеспечивают реализацию АОП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952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64833483"/>
              </p:ext>
            </p:extLst>
          </p:nvPr>
        </p:nvGraphicFramePr>
        <p:xfrm>
          <a:off x="107504" y="260648"/>
          <a:ext cx="8928992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440160"/>
                <a:gridCol w="3960440"/>
                <a:gridCol w="1728192"/>
              </a:tblGrid>
              <a:tr h="596332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/>
                </a:tc>
              </a:tr>
              <a:tr h="5070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2.Материально-техническое обеспечение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1.Организовать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безбарьерную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развивающую предметно-пространственную среду для детей с ОВЗ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1. Заседания координационного совета: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 анализ материально-технической базы, включающей архитектурную среду МБДОУ и специальное оборудование для детей с ОВЗ.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 разработка долгосрочного плана материально-технического обеспечения МБДОУ необходимым специальным оборудованием для качественной реализации АОП для детей с ОВЗ.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2. Организация серии семинаров-практикумов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 изучению методических рекомендаций по теме «Создание специальных условий в образовательном учреждении для детей с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ОВЗ»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 определению условий к созданию архитектурной среды  МБДОУ .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3. Заседание координационного совета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 разработке экспертных листов для качественной экспертизы проектов «Организация развивающей предметно-пространственной среды в группе для детей с нарушением зрения и нарушениями ОДА»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4. Экспертиза проектов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«Организация развивающей предметно-пространственной среды в группах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для детей с ОВЗ»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5. Организация тематического контроля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«Организация развивающей предметно-пространственной среды в группе для детей с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ОВЗ»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Созданная в МБДОУ архитектурная среда помогает ориентироваться слабовидящему ребенку в пространстве , в коридорах имеются ориентиры для передвижения. Групповые помещения  оснащены специальным оборудованием для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развития мелкой и общей моторики 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65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5333903"/>
              </p:ext>
            </p:extLst>
          </p:nvPr>
        </p:nvGraphicFramePr>
        <p:xfrm>
          <a:off x="107504" y="54591"/>
          <a:ext cx="8852553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616"/>
                <a:gridCol w="1998964"/>
                <a:gridCol w="2855662"/>
                <a:gridCol w="2494311"/>
              </a:tblGrid>
              <a:tr h="5200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Направления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Задачи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Мероприятия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Результат </a:t>
                      </a:r>
                      <a:endParaRPr lang="ru-RU" sz="1400" dirty="0"/>
                    </a:p>
                  </a:txBody>
                  <a:tcPr/>
                </a:tc>
              </a:tr>
              <a:tr h="6149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Психолого-педагогическое сопровождение детей с</a:t>
                      </a:r>
                      <a:r>
                        <a:rPr lang="ru-RU" sz="1400" b="1" baseline="0" dirty="0" smtClean="0"/>
                        <a:t> ОВЗ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Задачи: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1. Организовать  психолого-педагогическое сопровождение детей с ОВЗ  через деятельность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ПМПк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2. Спланировать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воспитательно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-образовательный процесс и коррекционно-развивающую работу по реализации АОП с учетом индивидуальных образовательных потребностей детей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с ОВЗ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3. Обеспечить 100% включение детей старшего дошкольного возраста с ОВЗ в кружки дополнительного образования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и совместную деятельности с детьми групп общеразвивающей направленности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4. Вовлечь родителей в процесс оказания помощи ребенку в его развитии через реализацию ИКРП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1. Заседания координационного совета: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-анализ выздоровления и улучшения зрения детей с нарушением зрения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- анализ динамики развития детей с ОВЗ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- анализ деятельности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ПМПк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sz="1200" dirty="0" smtClean="0"/>
                    </a:p>
                    <a:p>
                      <a:pPr marL="0" indent="0"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2. Организация серии семинаров - практикумов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 овладению педагогами педагогическими технологиями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3. Проведение: смотра –конкурса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оборудования для проведения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корригирующей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гимнасмтики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 методике Клюевой,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развитию мелкой моторики по методике Ремизовой,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аукциона педагогических идей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 использованию педагогами дидактических игр и пособий по развитию ориентировочных навыков, всех компонентов устной речи.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3. Проведение ДРК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 по внедрению педагогами педагогических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технологий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4. Организация деятельность детско-родительского клуба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для детей младшего дошкольного возраста с тяжелыми нарушениями речи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Речецветик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».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5. Организация фронтальных занятий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логоритмики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для детей старшего дошкольного возраста с ОВЗ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6. Организация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деятельности кружка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по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тестопластике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«Колобок»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традиционных совместных мероприятий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 детьми групп общеразвивающей направленности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- 100% педагогов применяют методику  Ковалева, Аветисова,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Бейтса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по развитию зрительных функций, методику Ремизовой по развитию мелкой моторики и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графомоторных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функций, используют в педагогической деятельности упражнения по повышению остроты зрения и зрительного восприятия  по методическим рекомендациям Л.П. Плаксиной; организуя НОД по ЗКР, применяют специальные комплексы артикуляционных гимнастик,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логоритмические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игры и упражнения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- 100% детей с нарушением зрения среднего и старшего дошкольного возраста свободно ориентируются  в пространстве, проявляют интерес к музыке, 84% могут плавно, выразительно проговаривать все звуки, 100% детей старшего дошкольного возраста включены в программы дополнительного образования, 100% детей младшего дошкольного возраста с тяжелыми нарушениями речи используют в речи предложения состоящие из 2-3 слов. 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- 100% родителей включены в реализацию ИКРП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192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3200" b="1" dirty="0"/>
              <a:t>Контингент воспитанников с ОВЗ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AutoNum type="arabicPeriod"/>
            </a:pPr>
            <a:endParaRPr lang="ru-RU" sz="2400" dirty="0" smtClean="0"/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МБДОУ посещают 50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 с ОВЗ</a:t>
            </a:r>
          </a:p>
          <a:p>
            <a:endParaRPr lang="ru-RU" sz="1800" dirty="0" smtClean="0"/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7330034"/>
              </p:ext>
            </p:extLst>
          </p:nvPr>
        </p:nvGraphicFramePr>
        <p:xfrm>
          <a:off x="785786" y="2928934"/>
          <a:ext cx="7429552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20"/>
                <a:gridCol w="2643206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нарушений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Группы компенсирующей направленности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Группы 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общеразвивающей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направленности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 нарушением зрения 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детей инвалидов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 нарушением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опорно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двигательного аппарата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детей инвалидов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6607830"/>
              </p:ext>
            </p:extLst>
          </p:nvPr>
        </p:nvGraphicFramePr>
        <p:xfrm>
          <a:off x="179512" y="188640"/>
          <a:ext cx="8856984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088232"/>
                <a:gridCol w="3168352"/>
                <a:gridCol w="2088232"/>
              </a:tblGrid>
              <a:tr h="9570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Направления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Задачи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Мероприятия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Результат </a:t>
                      </a:r>
                      <a:endParaRPr lang="ru-RU" sz="1600" dirty="0"/>
                    </a:p>
                  </a:txBody>
                  <a:tcPr/>
                </a:tc>
              </a:tr>
              <a:tr h="523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Кадровое обеспечение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dirty="0" smtClean="0"/>
                        <a:t>1. Обеспечить</a:t>
                      </a:r>
                      <a:r>
                        <a:rPr lang="ru-RU" sz="1600" baseline="0" dirty="0" smtClean="0"/>
                        <a:t> повышение квалификации педагогических работников МБДОУ в различных формах на разных уровнях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Заседание координационного совета: анализ образовательного и квалификационного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уровня педагогов сопровождающих детей с ОВЗ</a:t>
                      </a:r>
                    </a:p>
                    <a:p>
                      <a:r>
                        <a:rPr lang="ru-RU" sz="1600" dirty="0" smtClean="0"/>
                        <a:t>2. Составление</a:t>
                      </a:r>
                      <a:r>
                        <a:rPr lang="ru-RU" sz="1600" baseline="0" dirty="0" smtClean="0"/>
                        <a:t> графика прохождения педагогами курсов повышения  квалификации</a:t>
                      </a:r>
                    </a:p>
                    <a:p>
                      <a:r>
                        <a:rPr lang="ru-RU" sz="1600" baseline="0" dirty="0" smtClean="0"/>
                        <a:t>3. Обеспечение участия педагогов в семинарах разного уровня</a:t>
                      </a:r>
                    </a:p>
                    <a:p>
                      <a:r>
                        <a:rPr lang="ru-RU" sz="1600" baseline="0" dirty="0" smtClean="0"/>
                        <a:t>4. Проведение мероприятий по обмену опытом среди педагогов по организации </a:t>
                      </a:r>
                      <a:r>
                        <a:rPr lang="ru-RU" sz="1600" baseline="0" dirty="0" err="1" smtClean="0"/>
                        <a:t>коррекционно</a:t>
                      </a:r>
                      <a:r>
                        <a:rPr lang="ru-RU" sz="1600" baseline="0" dirty="0" smtClean="0"/>
                        <a:t>–педагогической работы с детьми с ОВЗ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100% педагогов владеют методами</a:t>
                      </a:r>
                      <a:r>
                        <a:rPr lang="ru-RU" sz="1600" baseline="0" dirty="0" smtClean="0"/>
                        <a:t> и приемами коррекционно-педагогической работы с детьми с ОВЗ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550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Кадровое обеспечение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endParaRPr lang="ru-RU" sz="1200" dirty="0" smtClean="0"/>
          </a:p>
          <a:p>
            <a:pPr>
              <a:buAutoNum type="arabicPlain" startAt="28"/>
            </a:pPr>
            <a:r>
              <a:rPr lang="ru-RU" sz="2000" dirty="0" smtClean="0"/>
              <a:t>педагогов  из них:  2 учителя – дефектолога, 2 учителя – логопеда, 1 педагог – психолог,  2 музыкальных руководителя.</a:t>
            </a:r>
            <a:endParaRPr lang="ru-RU" sz="2000" dirty="0"/>
          </a:p>
          <a:p>
            <a:pPr algn="ctr">
              <a:buNone/>
            </a:pPr>
            <a:r>
              <a:rPr lang="ru-RU" sz="2000" b="1" dirty="0" smtClean="0"/>
              <a:t> Образовательный уровень педагогов</a:t>
            </a:r>
          </a:p>
          <a:p>
            <a:pPr>
              <a:buNone/>
            </a:pPr>
            <a:r>
              <a:rPr lang="ru-RU" sz="1600" dirty="0" smtClean="0"/>
              <a:t> </a:t>
            </a:r>
            <a:endParaRPr lang="ru-RU" sz="16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endParaRPr lang="ru-RU" sz="1200" dirty="0" smtClean="0"/>
          </a:p>
          <a:p>
            <a:r>
              <a:rPr lang="ru-RU" sz="2000" dirty="0"/>
              <a:t>4</a:t>
            </a:r>
            <a:r>
              <a:rPr lang="ru-RU" sz="2000" smtClean="0"/>
              <a:t>2</a:t>
            </a:r>
            <a:r>
              <a:rPr lang="ru-RU" sz="2000" dirty="0" smtClean="0"/>
              <a:t>% педагогов – имеют специальное  коррекционное образование или курсы переподготовки, либо курсы повышения квалификации. </a:t>
            </a:r>
          </a:p>
          <a:p>
            <a:endParaRPr lang="ru-RU" sz="1200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988280686"/>
              </p:ext>
            </p:extLst>
          </p:nvPr>
        </p:nvGraphicFramePr>
        <p:xfrm>
          <a:off x="714348" y="2500306"/>
          <a:ext cx="507209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90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9716" cy="785818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«Организация </a:t>
            </a:r>
            <a:r>
              <a:rPr lang="ru-RU" sz="2200" b="1" dirty="0" err="1" smtClean="0"/>
              <a:t>безбарьерной</a:t>
            </a:r>
            <a:r>
              <a:rPr lang="ru-RU" sz="2200" b="1" dirty="0" smtClean="0"/>
              <a:t> развивающей предметно-пространственной среды для детей с ОВЗ» 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857232"/>
            <a:ext cx="400052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Для детей с нарушением зрения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Групповые помещения:</a:t>
            </a:r>
            <a:r>
              <a:rPr lang="ru-RU" sz="1400" dirty="0" smtClean="0">
                <a:solidFill>
                  <a:schemeClr val="tx1"/>
                </a:solidFill>
              </a:rPr>
              <a:t> подбор мебели для организации питания и ОД, зрительные траектории и тренажеры </a:t>
            </a:r>
            <a:r>
              <a:rPr lang="ru-RU" sz="1400" b="1" dirty="0" smtClean="0">
                <a:solidFill>
                  <a:schemeClr val="tx1"/>
                </a:solidFill>
              </a:rPr>
              <a:t>центры коррекции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928670"/>
            <a:ext cx="492919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Для детей с нарушением ОДА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Групповое помещение: </a:t>
            </a:r>
            <a:r>
              <a:rPr lang="ru-RU" sz="1400" dirty="0" smtClean="0">
                <a:solidFill>
                  <a:schemeClr val="tx1"/>
                </a:solidFill>
              </a:rPr>
              <a:t>подбор мебели для организации питания и ОД,  на пути движения нет острых углов, имеются напольные валики, подушки, </a:t>
            </a:r>
            <a:r>
              <a:rPr lang="ru-RU" sz="1400" b="1" dirty="0" smtClean="0">
                <a:solidFill>
                  <a:schemeClr val="tx1"/>
                </a:solidFill>
              </a:rPr>
              <a:t>центры коррекции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" name="Picture 8" descr="SL3802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20" y="2000240"/>
            <a:ext cx="3124200" cy="199360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C:\Users\Администратор\Desktop\Новая папка\SL38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071834" cy="2500330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Новая папка\SL380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571744"/>
            <a:ext cx="2357454" cy="3643338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SL380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000240"/>
            <a:ext cx="3000396" cy="2250297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SL380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643436" y="4857762"/>
            <a:ext cx="2357458" cy="1357322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SL3801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036083" y="4822040"/>
            <a:ext cx="2357453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85728"/>
            <a:ext cx="4614866" cy="17970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Users\Администратор\Desktop\Новая папка\SL380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929066"/>
            <a:ext cx="3714776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335758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        </a:t>
            </a:r>
            <a:r>
              <a:rPr lang="ru-RU" b="1" dirty="0" smtClean="0">
                <a:solidFill>
                  <a:schemeClr val="tx1"/>
                </a:solidFill>
              </a:rPr>
              <a:t>Сенсорная комната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214290"/>
            <a:ext cx="371477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Кабинеты специалистов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Администратор\Desktop\SL380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3429024" cy="4357718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SL380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14942" y="500042"/>
            <a:ext cx="300039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8640"/>
            <a:ext cx="8301038" cy="23042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+mn-lt"/>
              </a:rPr>
              <a:t>«Организация психолого-медико-педагогического сопровождения детей с ОВЗ» 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/>
              <a:t>Предварительный этап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2200" b="1" dirty="0" smtClean="0"/>
              <a:t>Задача: </a:t>
            </a:r>
            <a:r>
              <a:rPr lang="ru-RU" sz="2200" dirty="0" smtClean="0"/>
              <a:t>анализ медико-социальной ситуации развития ребенка с ОВЗ 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2931416"/>
              </p:ext>
            </p:extLst>
          </p:nvPr>
        </p:nvGraphicFramePr>
        <p:xfrm>
          <a:off x="364696" y="2780928"/>
          <a:ext cx="8229600" cy="257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6608"/>
                <a:gridCol w="58429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Участники этапа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Содержание деятельности 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Заведующий МБДОУ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Собеседование с родителями</a:t>
                      </a:r>
                    </a:p>
                    <a:p>
                      <a:r>
                        <a:rPr lang="ru-RU" dirty="0" smtClean="0"/>
                        <a:t>Заключение</a:t>
                      </a:r>
                      <a:r>
                        <a:rPr lang="ru-RU" baseline="0" dirty="0" smtClean="0"/>
                        <a:t> договора о взаимоотношениях между МБДОУ и родителями (законными представителями) </a:t>
                      </a:r>
                    </a:p>
                    <a:p>
                      <a:r>
                        <a:rPr lang="ru-RU" baseline="0" dirty="0" smtClean="0"/>
                        <a:t>Анализ рекомендаций ПМПК</a:t>
                      </a:r>
                    </a:p>
                    <a:p>
                      <a:r>
                        <a:rPr lang="ru-RU" baseline="0" dirty="0" smtClean="0"/>
                        <a:t>Анализ рекомендаций ИПР ребенка-инвалида</a:t>
                      </a:r>
                      <a:endParaRPr lang="ru-RU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Старшие воспитатели, воспитатели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Собеседование, знакомство родителей</a:t>
                      </a:r>
                      <a:r>
                        <a:rPr lang="ru-RU" baseline="0" dirty="0" smtClean="0"/>
                        <a:t> с условиями жизнедеятельности ребенка в группе, ДОУ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4696" y="5711769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Результат: </a:t>
            </a:r>
            <a:r>
              <a:rPr lang="ru-RU" sz="2000" dirty="0"/>
              <a:t>о</a:t>
            </a:r>
            <a:r>
              <a:rPr lang="ru-RU" sz="2000" dirty="0" smtClean="0"/>
              <a:t>пределена направленность группы для ребенка с ОВЗ, определены основные направления сотрудничества с родителями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1012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Диагностический этап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Задача: </a:t>
            </a:r>
            <a:r>
              <a:rPr lang="ru-RU" sz="2000" dirty="0" smtClean="0"/>
              <a:t>организовать комплексную психолого-педагогическую диагностику для проведения коррекции развития детей с ОВЗ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Результат: </a:t>
            </a:r>
            <a:r>
              <a:rPr lang="ru-RU" sz="2000" dirty="0" smtClean="0"/>
              <a:t>заполнены протоколы обследования, вынесены заключения педагогами и специалистами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2439823"/>
              </p:ext>
            </p:extLst>
          </p:nvPr>
        </p:nvGraphicFramePr>
        <p:xfrm>
          <a:off x="539552" y="2375769"/>
          <a:ext cx="8075971" cy="256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8"/>
                <a:gridCol w="548368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Участники  этапа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Содержание деятельности</a:t>
                      </a:r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Воспитатели  МБДОУ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Педагогическая диагностика</a:t>
                      </a:r>
                      <a:endParaRPr lang="ru-RU" dirty="0"/>
                    </a:p>
                  </a:txBody>
                  <a:tcPr/>
                </a:tc>
              </a:tr>
              <a:tr h="717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Специалисты  </a:t>
                      </a:r>
                      <a:r>
                        <a:rPr lang="ru-RU" dirty="0" err="1" smtClean="0"/>
                        <a:t>ПМПк</a:t>
                      </a: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Углубленная диагностика по направлениям коррекционной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59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Врач офтальмолог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Офтальмологические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исследования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Проектировочный этап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Задача: </a:t>
            </a:r>
            <a:r>
              <a:rPr lang="ru-RU" sz="2000" dirty="0" smtClean="0"/>
              <a:t>определить стратегию сопровождения воспитанников с ОВЗ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Результат: </a:t>
            </a:r>
            <a:r>
              <a:rPr lang="ru-RU" sz="2000" dirty="0" smtClean="0"/>
              <a:t>на 100% детей с ОВЗ разработаны ИКРП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4368661"/>
              </p:ext>
            </p:extLst>
          </p:nvPr>
        </p:nvGraphicFramePr>
        <p:xfrm>
          <a:off x="857224" y="1500174"/>
          <a:ext cx="7429552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795"/>
                <a:gridCol w="5044757"/>
              </a:tblGrid>
              <a:tr h="31840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Участники  этапа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Содержание деятельности</a:t>
                      </a:r>
                    </a:p>
                  </a:txBody>
                  <a:tcPr/>
                </a:tc>
              </a:tr>
              <a:tr h="2467673">
                <a:tc>
                  <a:txBody>
                    <a:bodyPr/>
                    <a:lstStyle/>
                    <a:p>
                      <a:endParaRPr lang="ru-RU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Специалисты  </a:t>
                      </a:r>
                      <a:r>
                        <a:rPr lang="ru-RU" dirty="0" err="1" smtClean="0"/>
                        <a:t>ПМПк</a:t>
                      </a:r>
                      <a:r>
                        <a:rPr lang="ru-RU" dirty="0" smtClean="0"/>
                        <a:t> воспитатели  МБДОУ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endParaRPr lang="ru-RU" b="1" dirty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Вынесение коллегиального заключения</a:t>
                      </a:r>
                    </a:p>
                    <a:p>
                      <a:r>
                        <a:rPr lang="ru-RU" dirty="0" smtClean="0"/>
                        <a:t>Разработка</a:t>
                      </a:r>
                      <a:r>
                        <a:rPr lang="ru-RU" baseline="0" dirty="0" smtClean="0"/>
                        <a:t> ИКРП: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пояснительная записка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маршрут сопровождения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зону ближайшего развития в каждой образовательной области ОП и по направлениям коррекционной работы.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количество коррекционных занятий в неделю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сроки исполнения программы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928670"/>
            <a:ext cx="264320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Специалисты </a:t>
            </a:r>
            <a:r>
              <a:rPr lang="ru-RU" b="1" dirty="0" err="1" smtClean="0">
                <a:solidFill>
                  <a:schemeClr val="tx1"/>
                </a:solidFill>
              </a:rPr>
              <a:t>ПМПк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8501122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КРР </a:t>
            </a:r>
            <a:r>
              <a:rPr lang="ru-RU" sz="1400" b="1" dirty="0" smtClean="0">
                <a:solidFill>
                  <a:schemeClr val="tx1"/>
                </a:solidFill>
              </a:rPr>
              <a:t>учителя-логопеда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с детьми с Н/З 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и с нарушением ОДА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 Фронтальные занятия по логопедической ритмике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 Индивидуальные занятия по коррекции звукопроизношения и развитию </a:t>
            </a:r>
            <a:r>
              <a:rPr lang="ru-RU" sz="1400" dirty="0" err="1" smtClean="0">
                <a:solidFill>
                  <a:schemeClr val="tx1"/>
                </a:solidFill>
              </a:rPr>
              <a:t>фонемотического</a:t>
            </a:r>
            <a:r>
              <a:rPr lang="ru-RU" sz="1400" dirty="0" smtClean="0">
                <a:solidFill>
                  <a:schemeClr val="tx1"/>
                </a:solidFill>
              </a:rPr>
              <a:t> восприятия 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 Подгрупповые занятия по развитию связной речи детей 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0"/>
            <a:ext cx="88583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                                     </a:t>
            </a:r>
            <a:r>
              <a:rPr lang="ru-RU" sz="2000" b="1" dirty="0" err="1" smtClean="0"/>
              <a:t>Деятельностный</a:t>
            </a:r>
            <a:r>
              <a:rPr lang="ru-RU" sz="2000" b="1" dirty="0" smtClean="0"/>
              <a:t> этап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b="1" dirty="0" smtClean="0"/>
              <a:t> Задача: </a:t>
            </a:r>
            <a:r>
              <a:rPr lang="ru-RU" dirty="0" smtClean="0"/>
              <a:t>организовать образовательный процесс и коррекционно-развивающую работу с учетом индивидуальных образовательных потребностей детей с ОВЗ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10" name="Picture 21" descr="Рисунок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68"/>
            <a:ext cx="3857620" cy="26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: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28868"/>
            <a:ext cx="4000496" cy="2607612"/>
          </a:xfrm>
          <a:prstGeom prst="rect">
            <a:avLst/>
          </a:prstGeom>
          <a:noFill/>
        </p:spPr>
      </p:pic>
      <p:pic>
        <p:nvPicPr>
          <p:cNvPr id="1027" name="Picture 3" descr="H:\DSC0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286256"/>
            <a:ext cx="3571900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3018</TotalTime>
  <Words>1594</Words>
  <Application>Microsoft Office PowerPoint</Application>
  <PresentationFormat>Экран (4:3)</PresentationFormat>
  <Paragraphs>261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Модель комплексного психолого-медико-педагогического сопровождения детей с ОВЗ  </vt:lpstr>
      <vt:lpstr>Контингент воспитанников с ОВЗ </vt:lpstr>
      <vt:lpstr> Кадровое обеспечение</vt:lpstr>
      <vt:lpstr>«Организация безбарьерной развивающей предметно-пространственной среды для детей с ОВЗ»  </vt:lpstr>
      <vt:lpstr> </vt:lpstr>
      <vt:lpstr>«Организация психолого-медико-педагогического сопровождения детей с ОВЗ»    Предварительный этап Задача: анализ медико-социальной ситуации развития ребенка с ОВЗ </vt:lpstr>
      <vt:lpstr>Диагностический этап </vt:lpstr>
      <vt:lpstr>Проектировочный этап </vt:lpstr>
      <vt:lpstr>Слайд 9</vt:lpstr>
      <vt:lpstr>Слайд 10</vt:lpstr>
      <vt:lpstr>Слайд 11</vt:lpstr>
      <vt:lpstr>                                        </vt:lpstr>
      <vt:lpstr>Слайд 13</vt:lpstr>
      <vt:lpstr>Слайд 14</vt:lpstr>
      <vt:lpstr>                          Рефлексивный этап  Задача: проанализировать реализацию ИКРП, определить дальнейшее сопровождение ребенка  с ОВЗ</vt:lpstr>
      <vt:lpstr>Консультативно - просветительская работа  специалистов ПМПк</vt:lpstr>
      <vt:lpstr>План управленческих действий по созданию специальных условий для организации психолого-педагогического сопровождения детей с ОВЗ </vt:lpstr>
      <vt:lpstr>Слайд 18</vt:lpstr>
      <vt:lpstr>Слайд 19</vt:lpstr>
      <vt:lpstr>Слайд 20</vt:lpstr>
    </vt:vector>
  </TitlesOfParts>
  <Company>CWTeam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инклюзивного образования детей с ОВЗ в</dc:title>
  <dc:creator>User</dc:creator>
  <cp:lastModifiedBy>User</cp:lastModifiedBy>
  <cp:revision>261</cp:revision>
  <dcterms:created xsi:type="dcterms:W3CDTF">2014-01-05T05:55:57Z</dcterms:created>
  <dcterms:modified xsi:type="dcterms:W3CDTF">2014-04-15T14:52:53Z</dcterms:modified>
</cp:coreProperties>
</file>